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Tahom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Tahoma-bold.fntdata"/><Relationship Id="rId12" Type="http://schemas.openxmlformats.org/officeDocument/2006/relationships/slide" Target="slides/slide7.xml"/><Relationship Id="rId34" Type="http://schemas.openxmlformats.org/officeDocument/2006/relationships/font" Target="fonts/Tahom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e487a81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e487a81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4e487a81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e487a816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e487a816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e487a816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e487a816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e487a816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4e487a816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e310f585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e310f585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4e310f585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e53ad4c0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e53ad4c0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4e53ad4c0a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e53ad4c0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e53ad4c0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4e53ad4c0a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e53ad4c0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e53ad4c0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4e53ad4c0a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e53ad4c0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e53ad4c0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4e53ad4c0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e53ad4c0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e53ad4c0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4e53ad4c0a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e82b78dc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e82b78dc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4e82b78dc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e310f585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e310f585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4e310f585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fe097190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fe097190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4fe097190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e82b78dc7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e82b78dc7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4e82b78dc7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e82b78dc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e82b78dc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e82b78dc7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fe097190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fe097190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4fe097190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fe097190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fe097190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4fe097190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e82b78dc7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e82b78dc7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4e82b78dc7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e82b78dc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e82b78dc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4e82b78dc7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e82b78dc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e82b78dc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4e82b78dc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e82b78dc7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e82b78dc7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e82b78dc7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e310f5858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e310f5858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4e310f5858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e310f5858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e310f5858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4e310f5858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e310f5858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e310f5858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4e310f5858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e310f5858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e310f5858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e310f5858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310f585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310f585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4e310f5858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e310f5858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e310f5858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4e310f5858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e310f5858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e310f5858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4e310f5858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1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2" type="body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Medical History Moment - The Founding of Johns Hopkins University ..." id="91" name="Google Shape;91;p13"/>
          <p:cNvPicPr preferRelativeResize="0"/>
          <p:nvPr/>
        </p:nvPicPr>
        <p:blipFill rotWithShape="1">
          <a:blip r:embed="rId2">
            <a:alphaModFix/>
          </a:blip>
          <a:srcRect b="18463" l="6323" r="6322" t="7786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21110" l="15642" r="15938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2025,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30351" y="107119"/>
            <a:ext cx="8088983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5"/>
          <p:cNvSpPr/>
          <p:nvPr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1" name="Google Shape;101;p15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10800000">
            <a:off x="0" y="0"/>
            <a:ext cx="9144001" cy="5143499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32234" y="304800"/>
            <a:ext cx="3607289" cy="890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4804477" y="0"/>
            <a:ext cx="360728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" name="Google Shape;27;p4"/>
          <p:cNvSpPr txBox="1"/>
          <p:nvPr>
            <p:ph idx="3" type="body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4572000" y="1389888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30352" y="107118"/>
            <a:ext cx="8164088" cy="85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2" type="pic"/>
          </p:nvPr>
        </p:nvSpPr>
        <p:spPr>
          <a:xfrm>
            <a:off x="457200" y="1272249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4" name="Google Shape;44;p6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>
            <p:ph idx="2" type="pic"/>
          </p:nvPr>
        </p:nvSpPr>
        <p:spPr>
          <a:xfrm>
            <a:off x="522711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7"/>
          <p:cNvSpPr/>
          <p:nvPr>
            <p:ph idx="3" type="pic"/>
          </p:nvPr>
        </p:nvSpPr>
        <p:spPr>
          <a:xfrm>
            <a:off x="4765176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9" name="Google Shape;59;p8"/>
          <p:cNvSpPr/>
          <p:nvPr>
            <p:ph idx="2" type="pic"/>
          </p:nvPr>
        </p:nvSpPr>
        <p:spPr>
          <a:xfrm>
            <a:off x="0" y="455555"/>
            <a:ext cx="3849291" cy="388047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" name="Google Shape;60;p8"/>
          <p:cNvSpPr txBox="1"/>
          <p:nvPr>
            <p:ph idx="3" type="body"/>
          </p:nvPr>
        </p:nvSpPr>
        <p:spPr>
          <a:xfrm>
            <a:off x="0" y="433602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1" name="Google Shape;61;p8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7" name="Google Shape;67;p9"/>
          <p:cNvSpPr/>
          <p:nvPr>
            <p:ph idx="2" type="pic"/>
          </p:nvPr>
        </p:nvSpPr>
        <p:spPr>
          <a:xfrm>
            <a:off x="1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9"/>
          <p:cNvSpPr txBox="1"/>
          <p:nvPr>
            <p:ph idx="3" type="body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9" name="Google Shape;69;p9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0"/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4069762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-400049" y="4895931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393"/>
              <a:buFont typeface="Tahoma"/>
              <a:buNone/>
            </a:pPr>
            <a:r>
              <a:rPr lang="en-US"/>
              <a:t>Randomized Policy Optimization for Optimal Stopping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62449" y="3113891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Ethan Babel, Scott Klosen, Simon Rupp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467750" y="3480500"/>
            <a:ext cx="300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April 2025</a:t>
            </a:r>
            <a:endParaRPr sz="22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Policies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Need to adapt optimal stopping problem into </a:t>
            </a:r>
            <a:r>
              <a:rPr lang="en-US"/>
              <a:t>something</a:t>
            </a:r>
            <a:r>
              <a:rPr lang="en-US"/>
              <a:t> more solvable via optimization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Focus on linear policies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Linear stopping policy considers pre-defined basis functions 𝛟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And associated weights</a:t>
            </a:r>
            <a:endParaRPr/>
          </a:p>
        </p:txBody>
      </p:sp>
      <p:pic>
        <p:nvPicPr>
          <p:cNvPr id="176" name="Google Shape;176;p25" title="Screenshot 2025-04-22 144355.png"/>
          <p:cNvPicPr preferRelativeResize="0"/>
          <p:nvPr/>
        </p:nvPicPr>
        <p:blipFill rotWithShape="1">
          <a:blip r:embed="rId3">
            <a:alphaModFix/>
          </a:blip>
          <a:srcRect b="0" l="0" r="0" t="10185"/>
          <a:stretch/>
        </p:blipFill>
        <p:spPr>
          <a:xfrm>
            <a:off x="1538850" y="2418075"/>
            <a:ext cx="6556051" cy="3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Policies (cont.)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Deterministic Linear Policies: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A linear policy evaluates a predefined set of basis functions and applies a linear decision rule. The policy stops at time </a:t>
            </a:r>
            <a:r>
              <a:rPr i="1" lang="en-US"/>
              <a:t>t </a:t>
            </a:r>
            <a:r>
              <a:rPr lang="en-US"/>
              <a:t>if: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i="1" lang="en-US"/>
              <a:t>b</a:t>
            </a:r>
            <a:r>
              <a:rPr baseline="-25000" i="1" lang="en-US"/>
              <a:t>t</a:t>
            </a:r>
            <a:r>
              <a:rPr i="1" lang="en-US"/>
              <a:t> </a:t>
            </a:r>
            <a:r>
              <a:rPr lang="en-US"/>
              <a:t>is a vector of weights to be learned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Let              be the set of all feasible parameter vectors. Let                    be the corresponding set of linear policies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Objective function of our optimization over </a:t>
            </a:r>
            <a:r>
              <a:rPr i="1" lang="en-US"/>
              <a:t>b: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Randomized Linear Policies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Doesn’t deterministically stop when the decision boundary is crossed. Stops at time </a:t>
            </a:r>
            <a:r>
              <a:rPr i="1" lang="en-US"/>
              <a:t>t </a:t>
            </a:r>
            <a:r>
              <a:rPr lang="en-US"/>
              <a:t>with a probability determined by applying a sigmoid function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Stops with probability</a:t>
            </a:r>
            <a:endParaRPr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Let              be the set of all feasible parameter vectors. Let                    be the corresponding set of randomized linear policies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Objective function of optimization: 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bsup&gt;&lt;mi&gt;b&lt;/mi&gt;&lt;mi&gt;t&lt;/mi&gt;&lt;mo&gt;&amp;#x22A4;&lt;/mo&gt;&lt;/msubsup&gt;&lt;mi mathvariant=\&quot;normal\&quot;&gt;&amp;#x3D5;&lt;/mi&gt;&lt;mstyle mathvariant=\&quot;italic\&quot;&gt;&lt;mo stretchy=\&quot;true\&quot;&gt;(&lt;/mo&gt;&lt;mrow&gt;&lt;mi&gt;x&lt;/mi&gt;&lt;mfenced&gt;&lt;mi&gt;t&lt;/mi&gt;&lt;/mfenced&gt;&lt;/mrow&gt;&lt;mo stretchy=\&quot;true\&quot;&gt;)&lt;/mo&gt;&lt;/mstyle&gt;&lt;mo&gt;&amp;#x2265;&lt;/mo&gt;&lt;mn&gt;0&lt;/mn&gt;&lt;/mstyle&gt;&lt;/math&gt;&quot;,&quot;truncated&quot;:false}" id="184" name="Google Shape;184;p26" title="b subscript t superscript ⊤ straight ϕ stretchy left parenthesis x open parentheses t close parentheses stretchy right parenthesis greater or equal than 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291" y="1890125"/>
            <a:ext cx="142036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tyle displaystyle=\&quot;false\&quot;&gt;&lt;munder&gt;&lt;mo&gt;&amp;#x220F;&lt;/mo&gt;&lt;mi&gt;&amp;#x3B2;&lt;/mi&gt;&lt;/munder&gt;&lt;/mstyle&gt;&lt;mo&gt;&amp;#xA0;&lt;/mo&gt;&lt;mo&gt;=&lt;/mo&gt;&lt;mo&gt;&amp;#xA0;&lt;/mo&gt;&lt;mfenced open=\&quot;{\&quot; close=\&quot;}\&quot;&gt;&lt;mrow&gt;&lt;msub&gt;&lt;mi&gt;&amp;#x3C0;&lt;/mi&gt;&lt;mi&gt;b&lt;/mi&gt;&lt;/msub&gt;&lt;mo&gt;&amp;#xA0;&lt;/mo&gt;&lt;mo&gt;:&lt;/mo&gt;&lt;mo&gt;&amp;#x2009;&lt;/mo&gt;&lt;mi&gt;b&lt;/mi&gt;&lt;mo&gt;&amp;#xA0;&lt;/mo&gt;&lt;mo&gt;&amp;#x2208;&lt;/mo&gt;&lt;mi&gt;&amp;#x3B2;&lt;/mi&gt;&lt;/mrow&gt;&lt;/mfenced&gt;&lt;/mstyle&gt;&lt;/math&gt;&quot;,&quot;truncated&quot;:false}" id="185" name="Google Shape;185;p26" title="product for beta of space equals space open curly brackets pi subscript b space colon thin space b space element of beta close curly bracket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658" y="2299477"/>
            <a:ext cx="1184919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&amp;#x3B2;&lt;/mi&gt;&lt;mo&gt;&amp;#xA0;&lt;/mo&gt;&lt;mo&gt;&amp;#x2286;&lt;/mo&gt;&lt;mo&gt;&amp;#xA0;&lt;/mo&gt;&lt;msup&gt;&lt;mi mathvariant=\&quot;normal\&quot;&gt;&amp;#x211D;&lt;/mi&gt;&lt;mrow&gt;&lt;mi&gt;k&lt;/mi&gt;&lt;mi&gt;T&lt;/mi&gt;&lt;/mrow&gt;&lt;/msup&gt;&lt;/mstyle&gt;&lt;/math&gt;&quot;,&quot;truncated&quot;:false}" id="186" name="Google Shape;186;p26" title="beta space subset of or equal to space straight real numbers to the power of k T end exponen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122" y="2322843"/>
            <a:ext cx="778256" cy="20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 title="Screenshot 2025-04-22 155355.png"/>
          <p:cNvPicPr preferRelativeResize="0"/>
          <p:nvPr/>
        </p:nvPicPr>
        <p:blipFill rotWithShape="1">
          <a:blip r:embed="rId6">
            <a:alphaModFix/>
          </a:blip>
          <a:srcRect b="0" l="29847" r="7" t="0"/>
          <a:stretch/>
        </p:blipFill>
        <p:spPr>
          <a:xfrm>
            <a:off x="6240153" y="2708825"/>
            <a:ext cx="1686600" cy="3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Screenshot 2025-04-22 155659.png"/>
          <p:cNvPicPr preferRelativeResize="0"/>
          <p:nvPr/>
        </p:nvPicPr>
        <p:blipFill rotWithShape="1">
          <a:blip r:embed="rId7">
            <a:alphaModFix/>
          </a:blip>
          <a:srcRect b="0" l="0" r="0" t="14310"/>
          <a:stretch/>
        </p:blipFill>
        <p:spPr>
          <a:xfrm>
            <a:off x="3489575" y="3599375"/>
            <a:ext cx="2581025" cy="40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&amp;#x3B2;&lt;/mi&gt;&lt;mo&gt;&amp;#xA0;&lt;/mo&gt;&lt;mo&gt;&amp;#x2286;&lt;/mo&gt;&lt;mo&gt;&amp;#xA0;&lt;/mo&gt;&lt;msup&gt;&lt;mi mathvariant=\&quot;normal\&quot;&gt;&amp;#x211D;&lt;/mi&gt;&lt;mrow&gt;&lt;mi&gt;k&lt;/mi&gt;&lt;mi&gt;T&lt;/mi&gt;&lt;/mrow&gt;&lt;/msup&gt;&lt;/mstyle&gt;&lt;/math&gt;&quot;,&quot;truncated&quot;:false}" id="189" name="Google Shape;189;p26" title="beta space subset of or equal to space straight real numbers to the power of k T end exponen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122" y="4004693"/>
            <a:ext cx="778256" cy="207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tyle displaystyle=\&quot;false\&quot;&gt;&lt;munderover&gt;&lt;mo&gt;&amp;#x220F;&lt;/mo&gt;&lt;mi&gt;&amp;#x3B2;&lt;/mi&gt;&lt;mi&gt;R&lt;/mi&gt;&lt;/munderover&gt;&lt;/mstyle&gt;&lt;mo&gt;&amp;#xA0;&lt;/mo&gt;&lt;mo&gt;=&lt;/mo&gt;&lt;mo&gt;&amp;#xA0;&lt;/mo&gt;&lt;mfenced open=\&quot;{\&quot; close=\&quot;}\&quot;&gt;&lt;mrow&gt;&lt;msubsup&gt;&lt;mi&gt;&amp;#x3C0;&lt;/mi&gt;&lt;mi&gt;b&lt;/mi&gt;&lt;mi&gt;R&lt;/mi&gt;&lt;/msubsup&gt;&lt;mo&gt;&amp;#xA0;&lt;/mo&gt;&lt;mo&gt;:&lt;/mo&gt;&lt;mo&gt;&amp;#xA0;&lt;/mo&gt;&lt;mi&gt;b&lt;/mi&gt;&lt;mo&gt;&amp;#xA0;&lt;/mo&gt;&lt;mo&gt;&amp;#x2208;&lt;/mo&gt;&lt;mi&gt;&amp;#x3B2;&lt;/mi&gt;&lt;/mrow&gt;&lt;/mfenced&gt;&lt;/mstyle&gt;&lt;/math&gt;&quot;,&quot;truncated&quot;:false}" id="190" name="Google Shape;190;p26" title="product from beta to R of space equals space open curly brackets pi subscript b superscript R space colon space b space element of beta close curly bracket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9702" y="3981327"/>
            <a:ext cx="121286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 title="Screenshot 2025-04-22 15572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3009" y="4437925"/>
            <a:ext cx="2133586" cy="4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 title="Screenshot 2025-04-22 155355.png"/>
          <p:cNvPicPr preferRelativeResize="0"/>
          <p:nvPr/>
        </p:nvPicPr>
        <p:blipFill rotWithShape="1">
          <a:blip r:embed="rId6">
            <a:alphaModFix/>
          </a:blip>
          <a:srcRect b="0" l="0" r="78839" t="0"/>
          <a:stretch/>
        </p:blipFill>
        <p:spPr>
          <a:xfrm>
            <a:off x="5680800" y="2686575"/>
            <a:ext cx="508775" cy="3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Average Approximation (SAA)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Evaluating </a:t>
            </a:r>
            <a:r>
              <a:rPr lang="en-US"/>
              <a:t>objective</a:t>
            </a:r>
            <a:r>
              <a:rPr lang="en-US"/>
              <a:t> function even while limiting policy class to linear policies can be challenging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Underlying stochastic process may be complex or not fully known in closed form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SAA replaces the expectation in the objective function with an empirical average over </a:t>
            </a:r>
            <a:r>
              <a:rPr b="1" i="1" lang="en-US"/>
              <a:t>n </a:t>
            </a:r>
            <a:r>
              <a:rPr b="1" lang="en-US"/>
              <a:t>simulated paths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Let                                denote a sample of </a:t>
            </a:r>
            <a:r>
              <a:rPr i="1" lang="en-US"/>
              <a:t>n</a:t>
            </a:r>
            <a:r>
              <a:rPr lang="en-US"/>
              <a:t> independent trajectories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Deterministic policy SAA objective: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Randomized policy SAA objective: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i&gt;S&lt;/mi&gt;&lt;mo&gt;&amp;#xA0;&lt;/mo&gt;&lt;mo&gt;=&lt;/mo&gt;&lt;mo&gt;&amp;#xA0;&lt;/mo&gt;&lt;mfenced open=\&quot;{\&quot; close=\&quot;}\&quot;&gt;&lt;mrow&gt;&lt;msup&gt;&lt;mi&gt;x&lt;/mi&gt;&lt;mfenced&gt;&lt;mn&gt;1&lt;/mn&gt;&lt;/mfenced&gt;&lt;/msup&gt;&lt;mo&gt;,&lt;/mo&gt;&lt;mo&gt;&amp;#xA0;&lt;/mo&gt;&lt;mo&gt;.&lt;/mo&gt;&lt;mo&gt;.&lt;/mo&gt;&lt;mo&gt;.&lt;/mo&gt;&lt;mo&gt;,&lt;/mo&gt;&lt;mo&gt;&amp;#xA0;&lt;/mo&gt;&lt;msup&gt;&lt;mi&gt;x&lt;/mi&gt;&lt;mfenced&gt;&lt;mi&gt;n&lt;/mi&gt;&lt;/mfenced&gt;&lt;/msup&gt;&lt;/mrow&gt;&lt;/mfenced&gt;&lt;/mstyle&gt;&lt;/math&gt;&quot;,&quot;truncated&quot;:false}" id="200" name="Google Shape;200;p27" title="S space equals space open curly brackets x to the power of open parentheses 1 close parentheses end exponent comma space... comma space x to the power of open parentheses n close parentheses end exponent close curly bracke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450" y="2571752"/>
            <a:ext cx="1879600" cy="20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title="Screenshot 2025-04-22 1557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375" y="3196450"/>
            <a:ext cx="2800650" cy="6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 title="Screenshot 2025-04-22 1557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380" y="4176300"/>
            <a:ext cx="6481845" cy="7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533925" y="107125"/>
            <a:ext cx="8457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</a:t>
            </a:r>
            <a:r>
              <a:rPr lang="en-US"/>
              <a:t> Properties for Randomized SAA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Convergence (Law of Large Numbers):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Uniform</a:t>
            </a:r>
            <a:r>
              <a:rPr lang="en-US"/>
              <a:t> finite-sample bound (with probability 1 - </a:t>
            </a:r>
            <a:r>
              <a:rPr lang="en-US"/>
              <a:t>𝜹)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Complexity of Randomized SAA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Despite introducing smoothness, still non-convex and NP-hard to </a:t>
            </a:r>
            <a:r>
              <a:rPr lang="en-US"/>
              <a:t>solve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Heuristic methods perform well in practice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Stochastic gradient descent, coordinate search, multi-start optimization</a:t>
            </a:r>
            <a:endParaRPr/>
          </a:p>
        </p:txBody>
      </p:sp>
      <p:pic>
        <p:nvPicPr>
          <p:cNvPr id="210" name="Google Shape;210;p28" title="Screenshot 2025-04-22 1654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655400"/>
            <a:ext cx="3018850" cy="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 title="Screenshot 2025-04-22 165522.png"/>
          <p:cNvPicPr preferRelativeResize="0"/>
          <p:nvPr/>
        </p:nvPicPr>
        <p:blipFill rotWithShape="1">
          <a:blip r:embed="rId4">
            <a:alphaModFix/>
          </a:blip>
          <a:srcRect b="0" l="0" r="0" t="8517"/>
          <a:stretch/>
        </p:blipFill>
        <p:spPr>
          <a:xfrm>
            <a:off x="1402575" y="2532775"/>
            <a:ext cx="4361150" cy="6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Equivalence of Policy Classes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Under mild assumptions (constant basis, nondegenerate basis values), </a:t>
            </a:r>
            <a:r>
              <a:rPr b="1" lang="en-US"/>
              <a:t>deterministic</a:t>
            </a:r>
            <a:r>
              <a:rPr b="1" lang="en-US"/>
              <a:t> and randomized linear policies are equivalent </a:t>
            </a:r>
            <a:r>
              <a:rPr lang="en-US"/>
              <a:t>in </a:t>
            </a:r>
            <a:r>
              <a:rPr lang="en-US"/>
              <a:t>terms</a:t>
            </a:r>
            <a:r>
              <a:rPr lang="en-US"/>
              <a:t> of maximum </a:t>
            </a:r>
            <a:r>
              <a:rPr lang="en-US"/>
              <a:t>achievable</a:t>
            </a:r>
            <a:r>
              <a:rPr lang="en-US"/>
              <a:t> expected reward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Randomized = smooth version of </a:t>
            </a:r>
            <a:r>
              <a:rPr lang="en-US"/>
              <a:t>deterministic, yet cannot be outperformed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RPO Backward-Optimization Algorithm</a:t>
            </a:r>
            <a:endParaRPr/>
          </a:p>
        </p:txBody>
      </p:sp>
      <p:pic>
        <p:nvPicPr>
          <p:cNvPr id="225" name="Google Shape;225;p30" title="Screenshot 2025-04-22 1751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95450"/>
            <a:ext cx="6274576" cy="3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533925" y="107125"/>
            <a:ext cx="8610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Least-Squares Monte Carlo (LSM) Algorithm</a:t>
            </a:r>
            <a:endParaRPr/>
          </a:p>
        </p:txBody>
      </p:sp>
      <p:pic>
        <p:nvPicPr>
          <p:cNvPr id="232" name="Google Shape;232;p31" title="Screenshot 2025-04-22 1758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69325"/>
            <a:ext cx="8457880" cy="38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In the paper, </a:t>
            </a:r>
            <a:r>
              <a:rPr lang="en-US"/>
              <a:t>Guan &amp; Mišić compare RPO and LSM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RPO </a:t>
            </a:r>
            <a:r>
              <a:rPr lang="en-US"/>
              <a:t>consistently</a:t>
            </a:r>
            <a:r>
              <a:rPr lang="en-US"/>
              <a:t> outperforms LSM in scenarios where the continuation value is difficult to approximate or when dimensionality is high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LSM relies on regression to estimate continuation values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Performance degrades when the approximation quality of the regression model is poor (Ex: </a:t>
            </a:r>
            <a:r>
              <a:rPr lang="en-US"/>
              <a:t>structure</a:t>
            </a:r>
            <a:r>
              <a:rPr lang="en-US"/>
              <a:t> of basis function highly non-linear)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RPO directly optimizes policy performance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More effectively learns stopping rules even if difficult to approximate value function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533925" y="107125"/>
            <a:ext cx="8610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Experiment: Single-Asset Options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Goal:</a:t>
            </a:r>
            <a:r>
              <a:rPr lang="en-US"/>
              <a:t> Compare LSM vs. RPO on American-style option exercise rules in a controlled 1-dimensional setting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Why single-asset?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T</a:t>
            </a:r>
            <a:r>
              <a:rPr lang="en-US"/>
              <a:t>ransparent exercise boundaries over time and price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Isolate effects of basis choice and algorithmic methodology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Foundation for later multi-asset and real-market extensions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Design</a:t>
            </a:r>
            <a:endParaRPr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Established diverse and representative dataset of </a:t>
            </a:r>
            <a:r>
              <a:rPr lang="en-US"/>
              <a:t>asset</a:t>
            </a:r>
            <a:r>
              <a:rPr lang="en-US"/>
              <a:t> price trajectories using Geometric Brownian Motion: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Parameters:</a:t>
            </a:r>
            <a:endParaRPr b="1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Z</a:t>
            </a:r>
            <a:r>
              <a:rPr baseline="-25000" lang="en-US"/>
              <a:t>t</a:t>
            </a:r>
            <a:r>
              <a:rPr lang="en-US"/>
              <a:t>​∼N(0,1), Δt=1</a:t>
            </a:r>
            <a:endParaRPr b="1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Initial price S</a:t>
            </a:r>
            <a:r>
              <a:rPr b="1" baseline="-25000" lang="en-US"/>
              <a:t>0 </a:t>
            </a:r>
            <a:r>
              <a:rPr lang="en-US"/>
              <a:t>∈ {80,85,…,115} (8 values)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Drift μ </a:t>
            </a:r>
            <a:r>
              <a:rPr lang="en-US"/>
              <a:t>∈ {−0.005,−0.004,…,0.004} (10 values)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Volatility σ </a:t>
            </a:r>
            <a:r>
              <a:rPr lang="en-US"/>
              <a:t>∈ {0.001,0.002,…,0.009} (9 values)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Trajectories:</a:t>
            </a:r>
            <a:r>
              <a:rPr lang="en-US"/>
              <a:t> 5 paths per (S</a:t>
            </a:r>
            <a:r>
              <a:rPr baseline="-25000" lang="en-US"/>
              <a:t>0</a:t>
            </a:r>
            <a:r>
              <a:rPr lang="en-US"/>
              <a:t>,μ,σ) → 8×10×9×5=3,600 total</a:t>
            </a:r>
            <a:endParaRPr/>
          </a:p>
        </p:txBody>
      </p:sp>
      <p:pic>
        <p:nvPicPr>
          <p:cNvPr id="254" name="Google Shape;254;p34" title="Screenshot 2025-04-24 0956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800" y="1899048"/>
            <a:ext cx="4492399" cy="6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Problem Statement: </a:t>
            </a:r>
            <a:r>
              <a:rPr lang="en-US"/>
              <a:t>Choose when to stop a stochastic process to maximize reward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Applications/Relevance: </a:t>
            </a:r>
            <a:r>
              <a:rPr lang="en-US"/>
              <a:t>Finance, operations, healthcare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Presentation Overview: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Background and definitions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Optimal-Stopping Algorithms (Exact and Approximate)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Application of LSM and RPO in Finance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 title="gbm_traject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 Setup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Derivative:</a:t>
            </a:r>
            <a:r>
              <a:rPr lang="en-US"/>
              <a:t> Bermudan (time is discretized) American call on single asset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Strike price:</a:t>
            </a:r>
            <a:r>
              <a:rPr lang="en-US"/>
              <a:t> K = 100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Payoff at t:</a:t>
            </a:r>
            <a:r>
              <a:rPr lang="en-US"/>
              <a:t> max(S</a:t>
            </a:r>
            <a:r>
              <a:rPr baseline="-25000" lang="en-US"/>
              <a:t>t</a:t>
            </a:r>
            <a:r>
              <a:rPr lang="en-US"/>
              <a:t> - K, 0)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Decision at each t: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Exercise now</a:t>
            </a:r>
            <a:r>
              <a:rPr lang="en-US"/>
              <a:t> and collect payoff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Continue</a:t>
            </a:r>
            <a:r>
              <a:rPr lang="en-US"/>
              <a:t> and hope for higher payoff in the future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Basis Function Selection</a:t>
            </a:r>
            <a:endParaRPr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We use four interpretable features Φ(x):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o"/>
            </a:pPr>
            <a:r>
              <a:rPr b="1" lang="en-US"/>
              <a:t>Constant:</a:t>
            </a:r>
            <a:r>
              <a:rPr lang="en-US"/>
              <a:t> ϕ</a:t>
            </a:r>
            <a:r>
              <a:rPr baseline="-25000" lang="en-US"/>
              <a:t>1</a:t>
            </a:r>
            <a:r>
              <a:rPr lang="en-US"/>
              <a:t>(x)=1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/>
              <a:t>bias/intercept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o"/>
            </a:pPr>
            <a:r>
              <a:rPr b="1" lang="en-US"/>
              <a:t>Normalized moneyness:</a:t>
            </a:r>
            <a:r>
              <a:rPr lang="en-US"/>
              <a:t> ϕ</a:t>
            </a:r>
            <a:r>
              <a:rPr baseline="-25000" lang="en-US"/>
              <a:t>2</a:t>
            </a:r>
            <a:r>
              <a:rPr lang="en-US"/>
              <a:t>(x)=(x−K)/(x+ε), (ε=10</a:t>
            </a:r>
            <a:r>
              <a:rPr baseline="30000" lang="en-US"/>
              <a:t>-5</a:t>
            </a:r>
            <a:r>
              <a:rPr lang="en-US"/>
              <a:t>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/>
              <a:t>Scaled payoff, emphasizes how far in or out of the money the option 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o"/>
            </a:pPr>
            <a:r>
              <a:rPr b="1" lang="en-US"/>
              <a:t>Quadratic moneyness:</a:t>
            </a:r>
            <a:r>
              <a:rPr lang="en-US"/>
              <a:t> ϕ</a:t>
            </a:r>
            <a:r>
              <a:rPr baseline="-25000" lang="en-US"/>
              <a:t>3</a:t>
            </a:r>
            <a:r>
              <a:rPr lang="en-US"/>
              <a:t>(x)=(x−K)/(x+ε)</a:t>
            </a:r>
            <a:r>
              <a:rPr baseline="30000" lang="en-US"/>
              <a:t>2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/>
              <a:t>Captures convexity - continuation value often curves as price moves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o"/>
            </a:pPr>
            <a:r>
              <a:rPr b="1" lang="en-US"/>
              <a:t>Local sensitivity:</a:t>
            </a:r>
            <a:r>
              <a:rPr lang="en-US"/>
              <a:t> ϕ</a:t>
            </a:r>
            <a:r>
              <a:rPr baseline="-25000" lang="en-US"/>
              <a:t>4</a:t>
            </a:r>
            <a:r>
              <a:rPr lang="en-US"/>
              <a:t>(x)=exp⁡ ⁣(−∣x−K∣/K)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/>
              <a:t>Exponential decay around the strike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/>
              <a:t>Give extra sensitivity near the strike, where the decision boundary is typically the sharpest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LSM Implementation</a:t>
            </a:r>
            <a:endParaRPr/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Goal: Estimate the optimal stopping boundary using regression on simulated paths.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Backward recursion from terminal time to time 0.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At each timestep: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Compute the payoff for in-the-money (ITM) paths.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Regress future </a:t>
            </a:r>
            <a:r>
              <a:rPr lang="en-US"/>
              <a:t>cash flows (continuation values)</a:t>
            </a:r>
            <a:r>
              <a:rPr lang="en-US"/>
              <a:t> on basis functions of the current state.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Ridge regression from sklearn.linear_model to prevent overfitting.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Compare immediate payoff vs expected continuation value.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Exercise if payoff &gt; continuation.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Only ITM paths used for training to improve regression relevance.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RPO Implementation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Goal: Learn a probabilistic policy that maximizes expected reward over time.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Backward optimization using the recursive Algorithm 1 from Guan &amp; Mišić.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At each timestep: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Compute probability of non-exercise in earlier timesteps p_t(⍵)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Optimize weights b_t using full-batch gradient ascent.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/>
              <a:t>Torch Adam optimizer for gradient descent, with the loss function set to the negated expected reward:</a:t>
            </a:r>
            <a:br>
              <a:rPr lang="en-US"/>
            </a:b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Use sigmoid of linear combination of basis functions to define exercise probability.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o"/>
            </a:pPr>
            <a:r>
              <a:rPr lang="en-US"/>
              <a:t>Update continuation values using the new probabilities.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Trained only on ITM paths to reduce noise and improve convergence.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Multiple iterations to stabilize interaction between p_t and continuation values.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▪"/>
            </a:pPr>
            <a:r>
              <a:rPr lang="en-US"/>
              <a:t>Initialized from LSM weights for warm start and faster convergence.</a:t>
            </a:r>
            <a:endParaRPr/>
          </a:p>
        </p:txBody>
      </p:sp>
      <p:pic>
        <p:nvPicPr>
          <p:cNvPr id="289" name="Google Shape;289;p39" title="Screenshot 2025-04-24 at 11.11.2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63" y="3098975"/>
            <a:ext cx="3896082" cy="3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LSM</a:t>
            </a:r>
            <a:endParaRPr/>
          </a:p>
        </p:txBody>
      </p:sp>
      <p:pic>
        <p:nvPicPr>
          <p:cNvPr id="296" name="Google Shape;296;p40" title="Screenshot 2025-04-24 1022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862" y="1018464"/>
            <a:ext cx="6484275" cy="3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RPO</a:t>
            </a:r>
            <a:endParaRPr/>
          </a:p>
        </p:txBody>
      </p:sp>
      <p:pic>
        <p:nvPicPr>
          <p:cNvPr id="303" name="Google Shape;303;p41" title="Screenshot 2025-04-24 1022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63" y="1107300"/>
            <a:ext cx="6378487" cy="363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Discussion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LSM boundary: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Sharp, piecewise curve rising with </a:t>
            </a:r>
            <a:r>
              <a:rPr i="1" lang="en-US"/>
              <a:t>t</a:t>
            </a:r>
            <a:r>
              <a:rPr lang="en-US"/>
              <a:t> then </a:t>
            </a:r>
            <a:r>
              <a:rPr lang="en-US"/>
              <a:t>dropping</a:t>
            </a:r>
            <a:r>
              <a:rPr lang="en-US"/>
              <a:t> near maturity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LSM regresses against continuation values, which are equal to terminal payoffs at maturity → If current payoff &gt; terminal payoff then exercise immediately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Somewhat reflects classical financial intuition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Option gamma is high near maturity → small changes in underlying price have large effects on option value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RPO boundary: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Probabilistic rule encourages smoother, more gradual transitions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Does not show the same drop in the exercise boundary near maturity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Makes some sense as ITM trajectories at later time steps are more likely to have positive drift μ by our experiment design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Guan &amp; Mišić (2022): “Randomized Policy Optimization for Optimal Stopping”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Why randomized?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Deterministic (non-randomized) policies </a:t>
            </a:r>
            <a:r>
              <a:rPr lang="en-US"/>
              <a:t>yield</a:t>
            </a:r>
            <a:r>
              <a:rPr lang="en-US"/>
              <a:t> non-differentiable objectives (no </a:t>
            </a:r>
            <a:r>
              <a:rPr lang="en-US"/>
              <a:t>gradients</a:t>
            </a:r>
            <a:r>
              <a:rPr lang="en-US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Randomized policies smooth objective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Comparing against the popular deterministic optimal stopping algorithm: Least Squares Monte Carlo (LSM) - Longstaff &amp; Schwartz (2001)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Stochastic Processes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Stochastic process is a collection of random variables {X</a:t>
            </a:r>
            <a:r>
              <a:rPr baseline="-25000" lang="en-US"/>
              <a:t>t</a:t>
            </a:r>
            <a:r>
              <a:rPr lang="en-US"/>
              <a:t>}</a:t>
            </a:r>
            <a:r>
              <a:rPr i="1" lang="en-US"/>
              <a:t>t</a:t>
            </a:r>
            <a:r>
              <a:rPr lang="en-US"/>
              <a:t>∈T</a:t>
            </a:r>
            <a:r>
              <a:rPr i="1" lang="en-US"/>
              <a:t> </a:t>
            </a:r>
            <a:r>
              <a:rPr lang="en-US"/>
              <a:t>indexed by time </a:t>
            </a:r>
            <a:r>
              <a:rPr i="1" lang="en-US"/>
              <a:t>t</a:t>
            </a:r>
            <a:r>
              <a:rPr lang="en-US"/>
              <a:t>, where each X</a:t>
            </a:r>
            <a:r>
              <a:rPr baseline="-25000" lang="en-US"/>
              <a:t>t</a:t>
            </a:r>
            <a:r>
              <a:rPr lang="en-US"/>
              <a:t> takes values in a state space </a:t>
            </a:r>
            <a:r>
              <a:rPr i="1" lang="en-US"/>
              <a:t>ꭕ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The system randomly transitions to new states in the state space at each time step, governed by the underlying stochastic process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Index set T can be discrete or continuous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 Stopping Problem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529344" y="11494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General idea:</a:t>
            </a:r>
            <a:r>
              <a:rPr lang="en-US"/>
              <a:t> Stochastic system that transitions probabilistically at each time step and a reward function that assigns a payoff for stopping in state </a:t>
            </a:r>
            <a:r>
              <a:rPr i="1" lang="en-US"/>
              <a:t>x </a:t>
            </a:r>
            <a:r>
              <a:rPr lang="en-US"/>
              <a:t>at time </a:t>
            </a:r>
            <a:r>
              <a:rPr i="1" lang="en-US"/>
              <a:t>t</a:t>
            </a:r>
            <a:r>
              <a:rPr lang="en-US"/>
              <a:t>. Can stop and collect reward or continue in hopes of a greater reward. Goal is to identify policy to maximize expected reward</a:t>
            </a:r>
            <a:endParaRPr b="1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State:</a:t>
            </a:r>
            <a:r>
              <a:rPr lang="en-US"/>
              <a:t> x(t)∈</a:t>
            </a:r>
            <a:r>
              <a:rPr i="1" lang="en-US"/>
              <a:t>𝝬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Horizon:</a:t>
            </a:r>
            <a:r>
              <a:rPr i="1" lang="en-US"/>
              <a:t> t </a:t>
            </a:r>
            <a:r>
              <a:rPr lang="en-US"/>
              <a:t>= 0,...,T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Actions:</a:t>
            </a:r>
            <a:r>
              <a:rPr lang="en-US"/>
              <a:t> A = {stop, continue}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Reward Function:</a:t>
            </a:r>
            <a:r>
              <a:rPr lang="en-US"/>
              <a:t> g(t, x)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Policy: </a:t>
            </a:r>
            <a:r>
              <a:rPr lang="en-US"/>
              <a:t>𝝅 = [T] x </a:t>
            </a:r>
            <a:r>
              <a:rPr i="1" lang="en-US"/>
              <a:t>𝝬 → </a:t>
            </a:r>
            <a:r>
              <a:rPr lang="en-US"/>
              <a:t>A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Stopping time: </a:t>
            </a:r>
            <a:r>
              <a:rPr lang="en-US"/>
              <a:t>𝝉</a:t>
            </a:r>
            <a:r>
              <a:rPr baseline="-25000" lang="en-US"/>
              <a:t>𝝅</a:t>
            </a:r>
            <a:r>
              <a:rPr lang="en-US"/>
              <a:t>​=min{</a:t>
            </a:r>
            <a:r>
              <a:rPr i="1" lang="en-US"/>
              <a:t>t </a:t>
            </a:r>
            <a:r>
              <a:rPr lang="en-US"/>
              <a:t>: 𝝅(</a:t>
            </a:r>
            <a:r>
              <a:rPr i="1" lang="en-US"/>
              <a:t>t</a:t>
            </a:r>
            <a:r>
              <a:rPr lang="en-US"/>
              <a:t>,x(</a:t>
            </a:r>
            <a:r>
              <a:rPr i="1" lang="en-US"/>
              <a:t>t</a:t>
            </a:r>
            <a:r>
              <a:rPr lang="en-US"/>
              <a:t>))=stop}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Objective: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 title="Screenshot 2025-04-22 1106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3847550"/>
            <a:ext cx="25908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Financial Application: American Options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American put payoff: g(</a:t>
            </a:r>
            <a:r>
              <a:rPr i="1" lang="en-US"/>
              <a:t>t</a:t>
            </a:r>
            <a:r>
              <a:rPr lang="en-US"/>
              <a:t>, S</a:t>
            </a:r>
            <a:r>
              <a:rPr baseline="-25000" i="1" lang="en-US"/>
              <a:t>t </a:t>
            </a:r>
            <a:r>
              <a:rPr lang="en-US"/>
              <a:t>) = (K - S</a:t>
            </a:r>
            <a:r>
              <a:rPr baseline="-25000" lang="en-US"/>
              <a:t>t</a:t>
            </a:r>
            <a:r>
              <a:rPr lang="en-US"/>
              <a:t>)</a:t>
            </a:r>
            <a:r>
              <a:rPr baseline="30000" lang="en-US"/>
              <a:t>+</a:t>
            </a:r>
            <a:r>
              <a:rPr lang="en-US"/>
              <a:t> where K is the strike price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Decision</a:t>
            </a:r>
            <a:r>
              <a:rPr lang="en-US"/>
              <a:t>: exercise now for immediate payoff vs. wait for better price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Underlying S</a:t>
            </a:r>
            <a:r>
              <a:rPr baseline="-25000" i="1" lang="en-US"/>
              <a:t>t</a:t>
            </a:r>
            <a:r>
              <a:rPr i="1" lang="en-US"/>
              <a:t> </a:t>
            </a:r>
            <a:r>
              <a:rPr lang="en-US"/>
              <a:t>~ GBM or discrete Markov Chain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Variants: callable bonds, convertible bonds, Bermudan/swing options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Dimensional Exact Methods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If system dynamics are known and state-space is low-dimensional (both major assumptions!), optimal stopping can be solved exactly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Methods: </a:t>
            </a:r>
            <a:r>
              <a:rPr lang="en-US"/>
              <a:t>dynamic</a:t>
            </a:r>
            <a:r>
              <a:rPr lang="en-US"/>
              <a:t> programming and partial differential equations (PDEs)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Discrete time steps: </a:t>
            </a:r>
            <a:r>
              <a:rPr lang="en-US"/>
              <a:t>Dynamic Programming Approach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o"/>
            </a:pPr>
            <a:r>
              <a:rPr lang="en-US"/>
              <a:t>V</a:t>
            </a:r>
            <a:r>
              <a:rPr lang="en-US"/>
              <a:t>alue Function: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750"/>
              </a:spcBef>
              <a:spcAft>
                <a:spcPts val="0"/>
              </a:spcAft>
              <a:buSzPts val="1600"/>
              <a:buFont typeface="Noto Sans Symbols"/>
              <a:buChar char="o"/>
            </a:pPr>
            <a:r>
              <a:rPr lang="en-US"/>
              <a:t>Backward induction: compute V(T), V(T-1),..., V(0)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o"/>
            </a:pPr>
            <a:r>
              <a:rPr lang="en-US"/>
              <a:t>Optimal Policy: stop whenever the immediate reward is at least as large as the expected value of continuing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-US"/>
              <a:t>Continuous times steps: </a:t>
            </a:r>
            <a:r>
              <a:rPr lang="en-US"/>
              <a:t>Free Boundary Black-Scholes PDE → Can solve using finite difference method</a:t>
            </a:r>
            <a:endParaRPr/>
          </a:p>
        </p:txBody>
      </p:sp>
      <p:pic>
        <p:nvPicPr>
          <p:cNvPr id="153" name="Google Shape;153;p22" title="Screenshot 2025-04-22 1144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150" y="2636275"/>
            <a:ext cx="4946818" cy="3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Curse of Dimensionality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While these exact solutions can be very useful for simple problems, in practice our state space has many dimensions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Only really used in one or two dimensional problems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Exponential growth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If state space is d-dimensional and each dimension is discretized into </a:t>
            </a:r>
            <a:r>
              <a:rPr i="1" lang="en-US"/>
              <a:t>n</a:t>
            </a:r>
            <a:r>
              <a:rPr lang="en-US"/>
              <a:t> points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total number grows with </a:t>
            </a:r>
            <a:r>
              <a:rPr i="1" lang="en-US"/>
              <a:t>n</a:t>
            </a:r>
            <a:r>
              <a:rPr baseline="30000" i="1" lang="en-US"/>
              <a:t>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Quickly becomes infeasible with moderate sized </a:t>
            </a:r>
            <a:r>
              <a:rPr i="1" lang="en-US"/>
              <a:t>d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Ex: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 = 2, n = 100 -&gt; n</a:t>
            </a:r>
            <a:r>
              <a:rPr baseline="30000" lang="en-US"/>
              <a:t>d</a:t>
            </a:r>
            <a:r>
              <a:rPr lang="en-US"/>
              <a:t> = 10</a:t>
            </a:r>
            <a:r>
              <a:rPr baseline="30000" lang="en-US"/>
              <a:t>4</a:t>
            </a:r>
            <a:r>
              <a:rPr lang="en-US"/>
              <a:t> - fine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 = 8, n = 100 -&gt; n</a:t>
            </a:r>
            <a:r>
              <a:rPr baseline="30000" lang="en-US"/>
              <a:t>d</a:t>
            </a:r>
            <a:r>
              <a:rPr lang="en-US"/>
              <a:t> = 10</a:t>
            </a:r>
            <a:r>
              <a:rPr baseline="30000" lang="en-US"/>
              <a:t>16</a:t>
            </a:r>
            <a:r>
              <a:rPr lang="en-US"/>
              <a:t> - not fine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Memory + runtime blow up -&gt; need simulation-based 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Simulation-Based Approximate Methods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Work on sampled trajectories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Focusing on two main methods: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Least </a:t>
            </a:r>
            <a:r>
              <a:rPr b="1" lang="en-US"/>
              <a:t>Squares</a:t>
            </a:r>
            <a:r>
              <a:rPr b="1" lang="en-US"/>
              <a:t> Monte Carlo</a:t>
            </a:r>
            <a:r>
              <a:rPr lang="en-US"/>
              <a:t> (LSM) - fit continuation-value regressions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o"/>
            </a:pPr>
            <a:r>
              <a:rPr b="1" lang="en-US"/>
              <a:t>Randomized Policy Optimization</a:t>
            </a:r>
            <a:r>
              <a:rPr lang="en-US"/>
              <a:t> (RPO) - directly optimize a smooth policy objective</a:t>
            </a:r>
            <a:endParaRPr/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bsup&gt;&lt;mfenced open=\&quot;{\&quot; close=\&quot;}\&quot;&gt;&lt;mrow&gt;&lt;msup&gt;&lt;mi&gt;x&lt;/mi&gt;&lt;mfenced&gt;&lt;mi&gt;i&lt;/mi&gt;&lt;/mfenced&gt;&lt;/msup&gt;&lt;mfenced&gt;&lt;mn&gt;0&lt;/mn&gt;&lt;/mfenced&gt;&lt;mo&gt;,&lt;/mo&gt;&lt;mo&gt;.&lt;/mo&gt;&lt;mo&gt;.&lt;/mo&gt;&lt;mo&gt;.&lt;/mo&gt;&lt;mo&gt;,&lt;/mo&gt;&lt;msup&gt;&lt;mi&gt;x&lt;/mi&gt;&lt;mfenced&gt;&lt;mi&gt;i&lt;/mi&gt;&lt;/mfenced&gt;&lt;/msup&gt;&lt;mfenced&gt;&lt;mi&gt;T&lt;/mi&gt;&lt;/mfenced&gt;&lt;/mrow&gt;&lt;/mfenced&gt;&lt;mrow&gt;&lt;mi&gt;i&lt;/mi&gt;&lt;mo&gt;&amp;#xA0;&lt;/mo&gt;&lt;mo&gt;-&lt;/mo&gt;&lt;mo&gt;&amp;#xA0;&lt;/mo&gt;&lt;mn&gt;1&lt;/mn&gt;&lt;/mrow&gt;&lt;mi&gt;n&lt;/mi&gt;&lt;/msubsup&gt;&lt;mo&gt;&amp;#x200B;&lt;/mo&gt;&lt;/mstyle&gt;&lt;/math&gt;&quot;,&quot;truncated&quot;:false}" id="168" name="Google Shape;168;p24" title="open curly brackets x to the power of open parentheses i close parentheses end exponent open parentheses 0 close parentheses comma... comma x to the power of open parentheses i close parentheses end exponent open parentheses T close parentheses close curly brackets subscript i space minus space 1 end subscript superscript n ​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21" y="1674054"/>
            <a:ext cx="2477008" cy="26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